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7" r:id="rId11"/>
    <p:sldId id="268" r:id="rId12"/>
    <p:sldId id="270" r:id="rId13"/>
    <p:sldId id="271" r:id="rId14"/>
    <p:sldId id="269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4"/>
    <p:restoredTop sz="94619"/>
  </p:normalViewPr>
  <p:slideViewPr>
    <p:cSldViewPr snapToGrid="0" snapToObjects="1">
      <p:cViewPr varScale="1">
        <p:scale>
          <a:sx n="116" d="100"/>
          <a:sy n="116" d="100"/>
        </p:scale>
        <p:origin x="216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08A7C2-FB18-8A43-B019-690FF5BC93E4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CBFCC7-1DAB-5B42-A891-5F3C86363224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2774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087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732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2834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241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9844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7667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7790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1224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230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2247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183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EA490-3AC2-2D46-9C7B-4C06150EB24D}" type="datetimeFigureOut">
              <a:rPr lang="pt-BR" smtClean="0"/>
              <a:t>12/09/17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68B7D-9295-1645-ACC0-82195B73399D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841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7325474" y="3411020"/>
            <a:ext cx="4335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latin typeface="Butler UltraLight" charset="0"/>
                <a:ea typeface="Butler UltraLight" charset="0"/>
                <a:cs typeface="Butler UltraLight" charset="0"/>
              </a:rPr>
              <a:t>DevOps / Automação de Testes</a:t>
            </a:r>
            <a:endParaRPr lang="pt-BR" dirty="0">
              <a:latin typeface="Butler UltraLight" charset="0"/>
              <a:ea typeface="Butler UltraLight" charset="0"/>
              <a:cs typeface="Butler UltraLight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325474" y="3883632"/>
            <a:ext cx="2640458" cy="36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latin typeface="Butler UltraLight" charset="0"/>
                <a:ea typeface="Butler UltraLight" charset="0"/>
                <a:cs typeface="Butler UltraLight" charset="0"/>
              </a:rPr>
              <a:t>Felipe Mira</a:t>
            </a:r>
            <a:endParaRPr lang="pt-BR" dirty="0">
              <a:latin typeface="Butler UltraLight" charset="0"/>
              <a:ea typeface="Butler UltraLight" charset="0"/>
              <a:cs typeface="Butler Ultra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91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5" r="37110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732" y="182948"/>
            <a:ext cx="1065323" cy="692893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55320" y="365125"/>
            <a:ext cx="5120114" cy="169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smtClean="0">
                <a:latin typeface="+mj-lt"/>
                <a:ea typeface="+mj-ea"/>
                <a:cs typeface="+mj-cs"/>
              </a:rPr>
              <a:t>Gherkin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4821" y="2316479"/>
            <a:ext cx="5147174" cy="3863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É</a:t>
            </a:r>
            <a:r>
              <a:rPr lang="en-US" dirty="0" smtClean="0"/>
              <a:t> a </a:t>
            </a:r>
            <a:r>
              <a:rPr lang="en-US" dirty="0" err="1" smtClean="0"/>
              <a:t>linguagem</a:t>
            </a:r>
            <a:r>
              <a:rPr lang="en-US" dirty="0" smtClean="0"/>
              <a:t> que o cucumber </a:t>
            </a:r>
            <a:r>
              <a:rPr lang="en-US" dirty="0" err="1" smtClean="0"/>
              <a:t>entende</a:t>
            </a:r>
            <a:r>
              <a:rPr lang="en-US" dirty="0" smtClean="0"/>
              <a:t>, </a:t>
            </a:r>
            <a:r>
              <a:rPr lang="en-US" dirty="0" err="1" smtClean="0"/>
              <a:t>foi</a:t>
            </a:r>
            <a:r>
              <a:rPr lang="en-US" dirty="0" smtClean="0"/>
              <a:t> </a:t>
            </a:r>
            <a:r>
              <a:rPr lang="en-US" dirty="0" err="1" smtClean="0"/>
              <a:t>criada</a:t>
            </a:r>
            <a:r>
              <a:rPr lang="en-US" dirty="0" smtClean="0"/>
              <a:t> </a:t>
            </a:r>
            <a:r>
              <a:rPr lang="en-US" dirty="0" err="1" smtClean="0"/>
              <a:t>especificamente</a:t>
            </a:r>
            <a:r>
              <a:rPr lang="en-US" dirty="0" smtClean="0"/>
              <a:t> para </a:t>
            </a:r>
            <a:r>
              <a:rPr lang="en-US" dirty="0" err="1" smtClean="0"/>
              <a:t>descrições</a:t>
            </a:r>
            <a:r>
              <a:rPr lang="en-US" dirty="0" smtClean="0"/>
              <a:t> de </a:t>
            </a:r>
            <a:r>
              <a:rPr lang="en-US" dirty="0" err="1" smtClean="0"/>
              <a:t>comportamento</a:t>
            </a:r>
            <a:r>
              <a:rPr lang="en-US" dirty="0" smtClean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Para </a:t>
            </a:r>
            <a:r>
              <a:rPr lang="en-US" dirty="0" err="1" smtClean="0"/>
              <a:t>Utilizar</a:t>
            </a:r>
            <a:r>
              <a:rPr lang="en-US" dirty="0" smtClean="0"/>
              <a:t> </a:t>
            </a:r>
            <a:r>
              <a:rPr lang="en-US" dirty="0" err="1" smtClean="0"/>
              <a:t>devemos</a:t>
            </a:r>
            <a:r>
              <a:rPr lang="en-US" dirty="0" smtClean="0"/>
              <a:t>:</a:t>
            </a:r>
          </a:p>
          <a:p>
            <a:pPr marL="120015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Descrever</a:t>
            </a:r>
            <a:r>
              <a:rPr lang="en-US" dirty="0" smtClean="0"/>
              <a:t> um </a:t>
            </a:r>
            <a:r>
              <a:rPr lang="en-US" dirty="0" err="1" smtClean="0"/>
              <a:t>contexto</a:t>
            </a:r>
            <a:r>
              <a:rPr lang="en-US" dirty="0" smtClean="0"/>
              <a:t> </a:t>
            </a:r>
            <a:r>
              <a:rPr lang="en-US" dirty="0" err="1" smtClean="0"/>
              <a:t>inicial</a:t>
            </a:r>
            <a:r>
              <a:rPr lang="en-US" dirty="0" smtClean="0"/>
              <a:t>.</a:t>
            </a:r>
          </a:p>
          <a:p>
            <a:pPr marL="120015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Descrever</a:t>
            </a:r>
            <a:r>
              <a:rPr lang="en-US" dirty="0" smtClean="0"/>
              <a:t> </a:t>
            </a:r>
            <a:r>
              <a:rPr lang="en-US" dirty="0" err="1" smtClean="0"/>
              <a:t>eventos</a:t>
            </a:r>
            <a:r>
              <a:rPr lang="en-US" dirty="0" smtClean="0"/>
              <a:t>.</a:t>
            </a:r>
          </a:p>
          <a:p>
            <a:pPr marL="120015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Descrever</a:t>
            </a:r>
            <a:r>
              <a:rPr lang="en-US" dirty="0" smtClean="0"/>
              <a:t> </a:t>
            </a:r>
            <a:r>
              <a:rPr lang="en-US" dirty="0" err="1" smtClean="0"/>
              <a:t>resultados</a:t>
            </a:r>
            <a:r>
              <a:rPr lang="en-US" dirty="0" smtClean="0"/>
              <a:t> </a:t>
            </a:r>
            <a:r>
              <a:rPr lang="en-US" dirty="0" err="1" smtClean="0"/>
              <a:t>esperados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783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5" r="37110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732" y="182948"/>
            <a:ext cx="1065323" cy="692893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55320" y="365125"/>
            <a:ext cx="5120114" cy="169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smtClean="0">
                <a:latin typeface="+mj-lt"/>
                <a:ea typeface="+mj-ea"/>
                <a:cs typeface="+mj-cs"/>
              </a:rPr>
              <a:t>Gherkin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err="1" smtClean="0">
                <a:latin typeface="+mj-lt"/>
                <a:ea typeface="+mj-ea"/>
                <a:cs typeface="+mj-cs"/>
              </a:rPr>
              <a:t>Descrição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4821" y="2316479"/>
            <a:ext cx="5147174" cy="3863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cenários</a:t>
            </a:r>
            <a:r>
              <a:rPr lang="en-US" dirty="0" smtClean="0"/>
              <a:t> </a:t>
            </a:r>
            <a:r>
              <a:rPr lang="en-US" dirty="0" err="1" smtClean="0"/>
              <a:t>devem</a:t>
            </a:r>
            <a:r>
              <a:rPr lang="en-US" dirty="0" smtClean="0"/>
              <a:t> </a:t>
            </a:r>
            <a:r>
              <a:rPr lang="en-US" dirty="0" err="1" smtClean="0"/>
              <a:t>ter</a:t>
            </a:r>
            <a:r>
              <a:rPr lang="en-US" dirty="0" smtClean="0"/>
              <a:t> </a:t>
            </a:r>
            <a:r>
              <a:rPr lang="en-US" dirty="0" err="1" smtClean="0"/>
              <a:t>pré-condições</a:t>
            </a:r>
            <a:r>
              <a:rPr lang="en-US" dirty="0" smtClean="0"/>
              <a:t>, </a:t>
            </a:r>
            <a:r>
              <a:rPr lang="en-US" dirty="0" err="1" smtClean="0"/>
              <a:t>eventos</a:t>
            </a:r>
            <a:r>
              <a:rPr lang="en-US" dirty="0" smtClean="0"/>
              <a:t> e </a:t>
            </a:r>
            <a:r>
              <a:rPr lang="en-US" dirty="0" err="1" smtClean="0"/>
              <a:t>resultados</a:t>
            </a:r>
            <a:r>
              <a:rPr lang="en-US" dirty="0" smtClean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Dado.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Quando</a:t>
            </a:r>
            <a:r>
              <a:rPr lang="en-US" dirty="0" smtClean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Então</a:t>
            </a:r>
            <a:r>
              <a:rPr lang="en-US" dirty="0" smtClean="0"/>
              <a:t>.</a:t>
            </a: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514350"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/>
              <a:t>O Cucumber </a:t>
            </a:r>
            <a:r>
              <a:rPr lang="en-US" dirty="0" err="1" smtClean="0"/>
              <a:t>transformará</a:t>
            </a:r>
            <a:r>
              <a:rPr lang="en-US" dirty="0" smtClean="0"/>
              <a:t> as </a:t>
            </a:r>
            <a:r>
              <a:rPr lang="en-US" dirty="0" err="1" smtClean="0"/>
              <a:t>palavras</a:t>
            </a:r>
            <a:r>
              <a:rPr lang="en-US" dirty="0" smtClean="0"/>
              <a:t> </a:t>
            </a:r>
            <a:r>
              <a:rPr lang="en-US" dirty="0" err="1" smtClean="0"/>
              <a:t>reservadas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métodos</a:t>
            </a:r>
            <a:r>
              <a:rPr lang="en-US" dirty="0" smtClean="0"/>
              <a:t> stubs para a </a:t>
            </a:r>
            <a:r>
              <a:rPr lang="en-US" dirty="0" err="1" smtClean="0"/>
              <a:t>implementação</a:t>
            </a:r>
            <a:r>
              <a:rPr lang="en-US" dirty="0" smtClean="0"/>
              <a:t> do teste </a:t>
            </a:r>
            <a:r>
              <a:rPr lang="en-US" dirty="0" err="1" smtClean="0"/>
              <a:t>automatizado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Retângulo 5"/>
          <p:cNvSpPr/>
          <p:nvPr/>
        </p:nvSpPr>
        <p:spPr>
          <a:xfrm>
            <a:off x="7562423" y="2319236"/>
            <a:ext cx="424824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Funcionalidade: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descrição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 da funcionalidade&gt; </a:t>
            </a:r>
            <a:endParaRPr lang="pt-BR" sz="1600" dirty="0"/>
          </a:p>
          <a:p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Como um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usuário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/ator&gt;</a:t>
            </a:r>
            <a:br>
              <a:rPr lang="pt-BR" sz="1600" dirty="0">
                <a:solidFill>
                  <a:srgbClr val="0A0A0A"/>
                </a:solidFill>
                <a:latin typeface="TrebuchetMS" charset="0"/>
              </a:rPr>
            </a:b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Eu quero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&lt;meta a ser 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alcançada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&gt;</a:t>
            </a:r>
            <a:br>
              <a:rPr lang="pt-BR" sz="1600" dirty="0">
                <a:solidFill>
                  <a:srgbClr val="0A0A0A"/>
                </a:solidFill>
                <a:latin typeface="TrebuchetMS" charset="0"/>
              </a:rPr>
            </a:b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De modo que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&lt;a 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razão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 para 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alcançar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 a meta&gt; </a:t>
            </a:r>
            <a:endParaRPr lang="pt-BR" sz="1600" dirty="0"/>
          </a:p>
          <a:p>
            <a:r>
              <a:rPr lang="pt-BR" sz="1600" b="1" dirty="0" err="1">
                <a:solidFill>
                  <a:srgbClr val="0A0A0A"/>
                </a:solidFill>
                <a:latin typeface="TrebuchetMS" charset="0"/>
              </a:rPr>
              <a:t>Cenário</a:t>
            </a: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: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descrição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 do teste&gt;</a:t>
            </a:r>
            <a:br>
              <a:rPr lang="pt-BR" sz="1600" dirty="0">
                <a:solidFill>
                  <a:srgbClr val="0A0A0A"/>
                </a:solidFill>
                <a:latin typeface="TrebuchetMS" charset="0"/>
              </a:rPr>
            </a:b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Dado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&lt;um estado conhecido&gt;</a:t>
            </a:r>
            <a:br>
              <a:rPr lang="pt-BR" sz="1600" dirty="0">
                <a:solidFill>
                  <a:srgbClr val="0A0A0A"/>
                </a:solidFill>
                <a:latin typeface="TrebuchetMS" charset="0"/>
              </a:rPr>
            </a:b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Quando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&lt;um determinado evento ocorre&gt; </a:t>
            </a:r>
            <a:endParaRPr lang="pt-BR" sz="1600" dirty="0" smtClean="0">
              <a:solidFill>
                <a:srgbClr val="0A0A0A"/>
              </a:solidFill>
              <a:latin typeface="TrebuchetMS" charset="0"/>
            </a:endParaRPr>
          </a:p>
          <a:p>
            <a:r>
              <a:rPr lang="pt-BR" sz="1600" b="1" dirty="0" err="1" smtClean="0">
                <a:solidFill>
                  <a:srgbClr val="0A0A0A"/>
                </a:solidFill>
                <a:latin typeface="TrebuchetMS" charset="0"/>
              </a:rPr>
              <a:t>Então</a:t>
            </a:r>
            <a:r>
              <a:rPr lang="pt-BR" sz="1600" b="1" dirty="0" smtClean="0">
                <a:solidFill>
                  <a:srgbClr val="0A0A0A"/>
                </a:solidFill>
                <a:latin typeface="TrebuchetMS" charset="0"/>
              </a:rPr>
              <a:t>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&lt;isso deve ocorrer&gt; </a:t>
            </a:r>
            <a:endParaRPr lang="pt-BR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09406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5" r="37110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732" y="182948"/>
            <a:ext cx="1065323" cy="692893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55320" y="365125"/>
            <a:ext cx="5120114" cy="169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smtClean="0">
                <a:latin typeface="+mj-lt"/>
                <a:ea typeface="+mj-ea"/>
                <a:cs typeface="+mj-cs"/>
              </a:rPr>
              <a:t>Capybara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smtClean="0">
                <a:latin typeface="+mj-lt"/>
                <a:ea typeface="+mj-ea"/>
                <a:cs typeface="+mj-cs"/>
              </a:rPr>
              <a:t>O que </a:t>
            </a:r>
            <a:r>
              <a:rPr lang="en-US" sz="4400" dirty="0" err="1" smtClean="0">
                <a:latin typeface="+mj-lt"/>
                <a:ea typeface="+mj-ea"/>
                <a:cs typeface="+mj-cs"/>
              </a:rPr>
              <a:t>é</a:t>
            </a:r>
            <a:r>
              <a:rPr lang="en-US" sz="4400" dirty="0" smtClean="0">
                <a:latin typeface="+mj-lt"/>
                <a:ea typeface="+mj-ea"/>
                <a:cs typeface="+mj-cs"/>
              </a:rPr>
              <a:t>?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4821" y="2316479"/>
            <a:ext cx="5147174" cy="3863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Dependência</a:t>
            </a:r>
            <a:r>
              <a:rPr lang="en-US" dirty="0" smtClean="0"/>
              <a:t> (gem), que </a:t>
            </a:r>
            <a:r>
              <a:rPr lang="en-US" dirty="0" err="1" smtClean="0"/>
              <a:t>emula</a:t>
            </a:r>
            <a:r>
              <a:rPr lang="en-US" dirty="0" smtClean="0"/>
              <a:t> um </a:t>
            </a:r>
            <a:r>
              <a:rPr lang="en-US" dirty="0" err="1" smtClean="0"/>
              <a:t>navegador</a:t>
            </a:r>
            <a:r>
              <a:rPr lang="en-US" dirty="0" smtClean="0"/>
              <a:t>, </a:t>
            </a:r>
            <a:r>
              <a:rPr lang="en-US" dirty="0" err="1" smtClean="0"/>
              <a:t>semelhante</a:t>
            </a:r>
            <a:r>
              <a:rPr lang="en-US" dirty="0" smtClean="0"/>
              <a:t> </a:t>
            </a:r>
            <a:r>
              <a:rPr lang="en-US" dirty="0" err="1" smtClean="0"/>
              <a:t>ao</a:t>
            </a:r>
            <a:r>
              <a:rPr lang="en-US" dirty="0" smtClean="0"/>
              <a:t> que </a:t>
            </a:r>
            <a:r>
              <a:rPr lang="en-US" dirty="0" err="1" smtClean="0"/>
              <a:t>existe</a:t>
            </a:r>
            <a:r>
              <a:rPr lang="en-US" dirty="0" smtClean="0"/>
              <a:t> no Selenium.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Permite</a:t>
            </a:r>
            <a:r>
              <a:rPr lang="en-US" dirty="0" smtClean="0"/>
              <a:t> o </a:t>
            </a:r>
            <a:r>
              <a:rPr lang="en-US" dirty="0" err="1" smtClean="0"/>
              <a:t>mapeamento</a:t>
            </a:r>
            <a:r>
              <a:rPr lang="en-US" dirty="0" smtClean="0"/>
              <a:t> dos </a:t>
            </a:r>
            <a:r>
              <a:rPr lang="en-US" dirty="0" err="1" smtClean="0"/>
              <a:t>elementos</a:t>
            </a:r>
            <a:r>
              <a:rPr lang="en-US" dirty="0" smtClean="0"/>
              <a:t> da </a:t>
            </a:r>
            <a:r>
              <a:rPr lang="en-US" dirty="0" err="1" smtClean="0"/>
              <a:t>tela</a:t>
            </a:r>
            <a:r>
              <a:rPr lang="en-US" dirty="0" smtClean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Fará</a:t>
            </a:r>
            <a:r>
              <a:rPr lang="en-US" dirty="0" smtClean="0"/>
              <a:t> a </a:t>
            </a:r>
            <a:r>
              <a:rPr lang="en-US" dirty="0" err="1" smtClean="0"/>
              <a:t>mesma</a:t>
            </a:r>
            <a:r>
              <a:rPr lang="en-US" dirty="0" smtClean="0"/>
              <a:t> </a:t>
            </a:r>
            <a:r>
              <a:rPr lang="en-US" dirty="0" err="1" smtClean="0"/>
              <a:t>iteração</a:t>
            </a:r>
            <a:r>
              <a:rPr lang="en-US" dirty="0" smtClean="0"/>
              <a:t> com a </a:t>
            </a:r>
            <a:r>
              <a:rPr lang="en-US" dirty="0" err="1" smtClean="0"/>
              <a:t>tela</a:t>
            </a:r>
            <a:r>
              <a:rPr lang="en-US" dirty="0" smtClean="0"/>
              <a:t> do que um </a:t>
            </a:r>
            <a:r>
              <a:rPr lang="en-US" dirty="0" err="1" smtClean="0"/>
              <a:t>usuário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6" name="Retângulo 5"/>
          <p:cNvSpPr/>
          <p:nvPr/>
        </p:nvSpPr>
        <p:spPr>
          <a:xfrm>
            <a:off x="7562423" y="2319236"/>
            <a:ext cx="424824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Funcionalidade: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descrição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 da funcionalidade&gt; </a:t>
            </a:r>
            <a:endParaRPr lang="pt-BR" sz="1600" dirty="0"/>
          </a:p>
          <a:p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Como um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usuário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/ator&gt;</a:t>
            </a:r>
            <a:br>
              <a:rPr lang="pt-BR" sz="1600" dirty="0">
                <a:solidFill>
                  <a:srgbClr val="0A0A0A"/>
                </a:solidFill>
                <a:latin typeface="TrebuchetMS" charset="0"/>
              </a:rPr>
            </a:b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Eu quero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&lt;meta a ser 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alcançada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&gt;</a:t>
            </a:r>
            <a:br>
              <a:rPr lang="pt-BR" sz="1600" dirty="0">
                <a:solidFill>
                  <a:srgbClr val="0A0A0A"/>
                </a:solidFill>
                <a:latin typeface="TrebuchetMS" charset="0"/>
              </a:rPr>
            </a:b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De modo que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&lt;a 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razão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 para 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alcançar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 a meta&gt; </a:t>
            </a:r>
            <a:endParaRPr lang="pt-BR" sz="1600" dirty="0"/>
          </a:p>
          <a:p>
            <a:r>
              <a:rPr lang="pt-BR" sz="1600" b="1" dirty="0" err="1">
                <a:solidFill>
                  <a:srgbClr val="0A0A0A"/>
                </a:solidFill>
                <a:latin typeface="TrebuchetMS" charset="0"/>
              </a:rPr>
              <a:t>Cenário</a:t>
            </a: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: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</a:t>
            </a:r>
            <a:r>
              <a:rPr lang="pt-BR" sz="1600" dirty="0" err="1">
                <a:solidFill>
                  <a:srgbClr val="0A0A0A"/>
                </a:solidFill>
                <a:latin typeface="TrebuchetMS" charset="0"/>
              </a:rPr>
              <a:t>descrição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 do teste&gt;</a:t>
            </a:r>
            <a:br>
              <a:rPr lang="pt-BR" sz="1600" dirty="0">
                <a:solidFill>
                  <a:srgbClr val="0A0A0A"/>
                </a:solidFill>
                <a:latin typeface="TrebuchetMS" charset="0"/>
              </a:rPr>
            </a:b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Dado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&lt;um estado conhecido&gt;</a:t>
            </a:r>
            <a:br>
              <a:rPr lang="pt-BR" sz="1600" dirty="0">
                <a:solidFill>
                  <a:srgbClr val="0A0A0A"/>
                </a:solidFill>
                <a:latin typeface="TrebuchetMS" charset="0"/>
              </a:rPr>
            </a:br>
            <a:r>
              <a:rPr lang="pt-BR" sz="1600" b="1" dirty="0">
                <a:solidFill>
                  <a:srgbClr val="0A0A0A"/>
                </a:solidFill>
                <a:latin typeface="TrebuchetMS" charset="0"/>
              </a:rPr>
              <a:t>Quando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&lt;um determinado evento ocorre&gt; </a:t>
            </a:r>
            <a:endParaRPr lang="pt-BR" sz="1600" dirty="0" smtClean="0">
              <a:solidFill>
                <a:srgbClr val="0A0A0A"/>
              </a:solidFill>
              <a:latin typeface="TrebuchetMS" charset="0"/>
            </a:endParaRPr>
          </a:p>
          <a:p>
            <a:r>
              <a:rPr lang="pt-BR" sz="1600" b="1" dirty="0" err="1" smtClean="0">
                <a:solidFill>
                  <a:srgbClr val="0A0A0A"/>
                </a:solidFill>
                <a:latin typeface="TrebuchetMS" charset="0"/>
              </a:rPr>
              <a:t>Então</a:t>
            </a:r>
            <a:r>
              <a:rPr lang="pt-BR" sz="1600" b="1" dirty="0" smtClean="0">
                <a:solidFill>
                  <a:srgbClr val="0A0A0A"/>
                </a:solidFill>
                <a:latin typeface="TrebuchetMS" charset="0"/>
              </a:rPr>
              <a:t> </a:t>
            </a:r>
            <a:r>
              <a:rPr lang="pt-BR" sz="1600" dirty="0">
                <a:solidFill>
                  <a:srgbClr val="0A0A0A"/>
                </a:solidFill>
                <a:latin typeface="TrebuchetMS" charset="0"/>
              </a:rPr>
              <a:t>&lt;isso deve ocorrer&gt; </a:t>
            </a:r>
            <a:endParaRPr lang="pt-BR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86878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5" r="37110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732" y="182948"/>
            <a:ext cx="1065323" cy="692893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55320" y="365125"/>
            <a:ext cx="5120114" cy="169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err="1" smtClean="0">
                <a:latin typeface="+mj-lt"/>
                <a:ea typeface="+mj-ea"/>
                <a:cs typeface="+mj-cs"/>
              </a:rPr>
              <a:t>Exemplo</a:t>
            </a:r>
            <a:r>
              <a:rPr lang="en-US" sz="4400" dirty="0" smtClean="0">
                <a:latin typeface="+mj-lt"/>
                <a:ea typeface="+mj-ea"/>
                <a:cs typeface="+mj-cs"/>
              </a:rPr>
              <a:t> de </a:t>
            </a:r>
            <a:r>
              <a:rPr lang="en-US" sz="4400" dirty="0" err="1" smtClean="0">
                <a:latin typeface="+mj-lt"/>
                <a:ea typeface="+mj-ea"/>
                <a:cs typeface="+mj-cs"/>
              </a:rPr>
              <a:t>implementação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4821" y="2316479"/>
            <a:ext cx="5147174" cy="3863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052" y="2693250"/>
            <a:ext cx="5331382" cy="416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128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9" name="Freeform 5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1" name="Straight Connector 10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pt-BR" sz="3600"/>
              <a:t>Jenkins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pt-BR" sz="1800" b="1"/>
              <a:t>Jenkins: </a:t>
            </a:r>
            <a:r>
              <a:rPr lang="pt-BR" sz="1800"/>
              <a:t>servidor de Integração contínua, que integra outras ferramentas através de plugins existentes.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494" y="2562321"/>
            <a:ext cx="4314182" cy="2077146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3332" y="6037412"/>
            <a:ext cx="1065323" cy="69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456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82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/>
          <p:cNvSpPr txBox="1"/>
          <p:nvPr/>
        </p:nvSpPr>
        <p:spPr>
          <a:xfrm>
            <a:off x="594805" y="640263"/>
            <a:ext cx="5221266" cy="13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latin typeface="+mj-lt"/>
                <a:ea typeface="+mj-ea"/>
                <a:cs typeface="+mj-cs"/>
              </a:rPr>
              <a:t>DevOps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latin typeface="+mj-lt"/>
                <a:ea typeface="+mj-ea"/>
                <a:cs typeface="+mj-cs"/>
              </a:rPr>
              <a:t>O que é DevOps?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94110" y="2121763"/>
            <a:ext cx="5235490" cy="3773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DevOps é a união de Development com Operations, a junção dessas frentes proporciona releases mais rápidas.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Para uma release rápida, a receita é a automação. Garantindo qualidade, pois um software sem erros de compilação não é necessariamente um software totalmente funcional.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Tipos de testes automatizados: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Unitários. – obrigatoriedade de campos.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Integrados. – Integração entre as aplicações.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Funcionais. – Desempenho das funcionalidades.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Visual. – Garantia de Layout.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Performance. - Relacionada a release.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338" y="1624993"/>
            <a:ext cx="5355970" cy="3608024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698" y="5977820"/>
            <a:ext cx="1065323" cy="69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86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2" name="Straight Connector 11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/>
          <p:cNvSpPr txBox="1"/>
          <p:nvPr/>
        </p:nvSpPr>
        <p:spPr>
          <a:xfrm>
            <a:off x="709448" y="1913950"/>
            <a:ext cx="4204137" cy="1342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 err="1">
                <a:latin typeface="+mj-lt"/>
                <a:ea typeface="+mj-ea"/>
                <a:cs typeface="+mj-cs"/>
              </a:rPr>
              <a:t>Automação</a:t>
            </a:r>
            <a:endParaRPr lang="en-US" sz="2800" dirty="0"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 err="1">
                <a:latin typeface="+mj-lt"/>
                <a:ea typeface="+mj-ea"/>
                <a:cs typeface="+mj-cs"/>
              </a:rPr>
              <a:t>Por</a:t>
            </a:r>
            <a:r>
              <a:rPr lang="en-US" sz="2800" dirty="0">
                <a:latin typeface="+mj-lt"/>
                <a:ea typeface="+mj-ea"/>
                <a:cs typeface="+mj-cs"/>
              </a:rPr>
              <a:t> que </a:t>
            </a:r>
            <a:r>
              <a:rPr lang="en-US" sz="2800" dirty="0" err="1">
                <a:latin typeface="+mj-lt"/>
                <a:ea typeface="+mj-ea"/>
                <a:cs typeface="+mj-cs"/>
              </a:rPr>
              <a:t>automação</a:t>
            </a:r>
            <a:r>
              <a:rPr lang="en-US" sz="2800" dirty="0">
                <a:latin typeface="+mj-lt"/>
                <a:ea typeface="+mj-ea"/>
                <a:cs typeface="+mj-cs"/>
              </a:rPr>
              <a:t> </a:t>
            </a:r>
            <a:r>
              <a:rPr lang="en-US" sz="2800" dirty="0" err="1">
                <a:latin typeface="+mj-lt"/>
                <a:ea typeface="+mj-ea"/>
                <a:cs typeface="+mj-cs"/>
              </a:rPr>
              <a:t>é</a:t>
            </a:r>
            <a:r>
              <a:rPr lang="en-US" sz="2800" dirty="0">
                <a:latin typeface="+mj-lt"/>
                <a:ea typeface="+mj-ea"/>
                <a:cs typeface="+mj-cs"/>
              </a:rPr>
              <a:t> </a:t>
            </a:r>
            <a:r>
              <a:rPr lang="en-US" sz="2800" dirty="0" err="1">
                <a:latin typeface="+mj-lt"/>
                <a:ea typeface="+mj-ea"/>
                <a:cs typeface="+mj-cs"/>
              </a:rPr>
              <a:t>importante</a:t>
            </a:r>
            <a:r>
              <a:rPr lang="en-US" sz="2800" dirty="0"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5516" y="3417573"/>
            <a:ext cx="4593021" cy="2619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/>
              <a:t>Em</a:t>
            </a:r>
            <a:r>
              <a:rPr lang="en-US" sz="1300" dirty="0"/>
              <a:t> </a:t>
            </a:r>
            <a:r>
              <a:rPr lang="en-US" sz="1300" dirty="0" err="1"/>
              <a:t>toda</a:t>
            </a:r>
            <a:r>
              <a:rPr lang="en-US" sz="1300" dirty="0"/>
              <a:t> a release, </a:t>
            </a:r>
            <a:r>
              <a:rPr lang="en-US" sz="1300" dirty="0" err="1"/>
              <a:t>é</a:t>
            </a:r>
            <a:r>
              <a:rPr lang="en-US" sz="1300" dirty="0"/>
              <a:t> </a:t>
            </a:r>
            <a:r>
              <a:rPr lang="en-US" sz="1300" dirty="0" err="1"/>
              <a:t>implementada</a:t>
            </a:r>
            <a:r>
              <a:rPr lang="en-US" sz="1300" dirty="0"/>
              <a:t> a </a:t>
            </a:r>
            <a:r>
              <a:rPr lang="en-US" sz="1300" dirty="0" err="1"/>
              <a:t>regressão</a:t>
            </a:r>
            <a:r>
              <a:rPr lang="en-US" sz="1300" dirty="0"/>
              <a:t> dos testes no </a:t>
            </a:r>
            <a:r>
              <a:rPr lang="en-US" sz="1300" dirty="0" err="1"/>
              <a:t>sistema</a:t>
            </a:r>
            <a:r>
              <a:rPr lang="en-US" sz="1300" dirty="0"/>
              <a:t>. </a:t>
            </a:r>
            <a:r>
              <a:rPr lang="en-US" sz="1300" dirty="0" err="1"/>
              <a:t>Garantindo</a:t>
            </a:r>
            <a:r>
              <a:rPr lang="en-US" sz="1300" dirty="0"/>
              <a:t> que </a:t>
            </a:r>
            <a:r>
              <a:rPr lang="en-US" sz="1300" dirty="0" err="1"/>
              <a:t>os</a:t>
            </a:r>
            <a:r>
              <a:rPr lang="en-US" sz="1300" dirty="0"/>
              <a:t> </a:t>
            </a:r>
            <a:r>
              <a:rPr lang="en-US" sz="1300" dirty="0" err="1"/>
              <a:t>componentes</a:t>
            </a:r>
            <a:r>
              <a:rPr lang="en-US" sz="1300" dirty="0"/>
              <a:t> </a:t>
            </a:r>
            <a:r>
              <a:rPr lang="en-US" sz="1300" dirty="0" err="1"/>
              <a:t>já</a:t>
            </a:r>
            <a:r>
              <a:rPr lang="en-US" sz="1300" dirty="0"/>
              <a:t> </a:t>
            </a:r>
            <a:r>
              <a:rPr lang="en-US" sz="1300" dirty="0" err="1"/>
              <a:t>analisados</a:t>
            </a:r>
            <a:r>
              <a:rPr lang="en-US" sz="1300" dirty="0"/>
              <a:t> </a:t>
            </a:r>
            <a:r>
              <a:rPr lang="en-US" sz="1300" dirty="0" err="1"/>
              <a:t>anteriormente</a:t>
            </a:r>
            <a:r>
              <a:rPr lang="en-US" sz="1300" dirty="0"/>
              <a:t> </a:t>
            </a:r>
            <a:r>
              <a:rPr lang="en-US" sz="1300" dirty="0" err="1"/>
              <a:t>não</a:t>
            </a:r>
            <a:r>
              <a:rPr lang="en-US" sz="1300" dirty="0"/>
              <a:t> </a:t>
            </a:r>
            <a:r>
              <a:rPr lang="en-US" sz="1300" dirty="0" err="1"/>
              <a:t>terão</a:t>
            </a:r>
            <a:r>
              <a:rPr lang="en-US" sz="1300" dirty="0"/>
              <a:t> </a:t>
            </a:r>
            <a:r>
              <a:rPr lang="en-US" sz="1300" dirty="0" err="1"/>
              <a:t>novos</a:t>
            </a:r>
            <a:r>
              <a:rPr lang="en-US" sz="1300" dirty="0"/>
              <a:t> </a:t>
            </a:r>
            <a:r>
              <a:rPr lang="en-US" sz="1300" dirty="0" err="1"/>
              <a:t>defeitos</a:t>
            </a:r>
            <a:r>
              <a:rPr lang="en-US" sz="1300" dirty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A </a:t>
            </a:r>
            <a:r>
              <a:rPr lang="en-US" sz="1300" dirty="0" err="1"/>
              <a:t>automação</a:t>
            </a:r>
            <a:r>
              <a:rPr lang="en-US" sz="1300" dirty="0"/>
              <a:t> de testes, </a:t>
            </a:r>
            <a:r>
              <a:rPr lang="en-US" sz="1300" dirty="0" err="1"/>
              <a:t>quando</a:t>
            </a:r>
            <a:r>
              <a:rPr lang="en-US" sz="1300" dirty="0"/>
              <a:t> </a:t>
            </a:r>
            <a:r>
              <a:rPr lang="en-US" sz="1300" dirty="0" err="1"/>
              <a:t>feita</a:t>
            </a:r>
            <a:r>
              <a:rPr lang="en-US" sz="1300" dirty="0"/>
              <a:t> de </a:t>
            </a:r>
            <a:r>
              <a:rPr lang="en-US" sz="1300" dirty="0" err="1"/>
              <a:t>maneira</a:t>
            </a:r>
            <a:r>
              <a:rPr lang="en-US" sz="1300" dirty="0"/>
              <a:t> </a:t>
            </a:r>
            <a:r>
              <a:rPr lang="en-US" sz="1300" dirty="0" err="1"/>
              <a:t>correta</a:t>
            </a:r>
            <a:r>
              <a:rPr lang="en-US" sz="1300" dirty="0"/>
              <a:t>, </a:t>
            </a:r>
            <a:r>
              <a:rPr lang="en-US" sz="1300" dirty="0" err="1"/>
              <a:t>permite</a:t>
            </a:r>
            <a:r>
              <a:rPr lang="en-US" sz="1300" dirty="0"/>
              <a:t> </a:t>
            </a:r>
            <a:r>
              <a:rPr lang="en-US" sz="1300" dirty="0" err="1"/>
              <a:t>uma</a:t>
            </a:r>
            <a:r>
              <a:rPr lang="en-US" sz="1300" dirty="0"/>
              <a:t> </a:t>
            </a:r>
            <a:r>
              <a:rPr lang="en-US" sz="1300" dirty="0" err="1"/>
              <a:t>execução</a:t>
            </a:r>
            <a:r>
              <a:rPr lang="en-US" sz="1300" dirty="0"/>
              <a:t> </a:t>
            </a:r>
            <a:r>
              <a:rPr lang="en-US" sz="1300" dirty="0" err="1"/>
              <a:t>ininterrupta</a:t>
            </a:r>
            <a:r>
              <a:rPr lang="en-US" sz="1300" dirty="0"/>
              <a:t>, e </a:t>
            </a:r>
            <a:r>
              <a:rPr lang="en-US" sz="1300" dirty="0" err="1"/>
              <a:t>menos</a:t>
            </a:r>
            <a:r>
              <a:rPr lang="en-US" sz="1300" dirty="0"/>
              <a:t> </a:t>
            </a:r>
            <a:r>
              <a:rPr lang="en-US" sz="1300" dirty="0" err="1"/>
              <a:t>suscetível</a:t>
            </a:r>
            <a:r>
              <a:rPr lang="en-US" sz="1300" dirty="0"/>
              <a:t> a </a:t>
            </a:r>
            <a:r>
              <a:rPr lang="en-US" sz="1300" dirty="0" err="1"/>
              <a:t>erros</a:t>
            </a:r>
            <a:r>
              <a:rPr lang="en-US" sz="1300" dirty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/>
              <a:t>Mais</a:t>
            </a:r>
            <a:r>
              <a:rPr lang="en-US" sz="1300" dirty="0"/>
              <a:t> </a:t>
            </a:r>
            <a:r>
              <a:rPr lang="en-US" sz="1300" dirty="0" err="1"/>
              <a:t>rápido</a:t>
            </a:r>
            <a:r>
              <a:rPr lang="en-US" sz="1300" dirty="0"/>
              <a:t> que um teste manual.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 err="1"/>
              <a:t>Menos</a:t>
            </a:r>
            <a:r>
              <a:rPr lang="en-US" sz="1300" dirty="0"/>
              <a:t> </a:t>
            </a:r>
            <a:r>
              <a:rPr lang="en-US" sz="1300" dirty="0" err="1"/>
              <a:t>custoso</a:t>
            </a:r>
            <a:r>
              <a:rPr lang="en-US" sz="1300" dirty="0"/>
              <a:t>.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9749" y="149897"/>
            <a:ext cx="1065323" cy="692893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0415" y="3693111"/>
            <a:ext cx="5340886" cy="267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32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501" b="-2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410" y="5454940"/>
            <a:ext cx="1065323" cy="692893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48929" y="629266"/>
            <a:ext cx="3667039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 smtClean="0">
                <a:latin typeface="+mj-lt"/>
                <a:ea typeface="+mj-ea"/>
                <a:cs typeface="+mj-cs"/>
              </a:rPr>
              <a:t>Ferramentas</a:t>
            </a:r>
            <a:r>
              <a:rPr lang="en-US" sz="2400" dirty="0" smtClean="0">
                <a:latin typeface="+mj-lt"/>
                <a:ea typeface="+mj-ea"/>
                <a:cs typeface="+mj-cs"/>
              </a:rPr>
              <a:t> de </a:t>
            </a:r>
            <a:r>
              <a:rPr lang="en-US" sz="2400" dirty="0" err="1" smtClean="0">
                <a:latin typeface="+mj-lt"/>
                <a:ea typeface="+mj-ea"/>
                <a:cs typeface="+mj-cs"/>
              </a:rPr>
              <a:t>Automação</a:t>
            </a:r>
            <a:endParaRPr lang="en-US" sz="2400" dirty="0" smtClean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 err="1" smtClean="0">
                <a:latin typeface="+mj-lt"/>
                <a:ea typeface="+mj-ea"/>
                <a:cs typeface="+mj-cs"/>
              </a:rPr>
              <a:t>Quais</a:t>
            </a:r>
            <a:r>
              <a:rPr lang="en-US" sz="2400" dirty="0" smtClean="0">
                <a:latin typeface="+mj-lt"/>
                <a:ea typeface="+mj-ea"/>
                <a:cs typeface="+mj-cs"/>
              </a:rPr>
              <a:t> </a:t>
            </a:r>
            <a:r>
              <a:rPr lang="en-US" sz="2400" dirty="0" err="1" smtClean="0">
                <a:latin typeface="+mj-lt"/>
                <a:ea typeface="+mj-ea"/>
                <a:cs typeface="+mj-cs"/>
              </a:rPr>
              <a:t>são</a:t>
            </a:r>
            <a:r>
              <a:rPr lang="en-US" sz="2400" dirty="0" smtClean="0">
                <a:latin typeface="+mj-lt"/>
                <a:ea typeface="+mj-ea"/>
                <a:cs typeface="+mj-cs"/>
              </a:rPr>
              <a:t> as </a:t>
            </a:r>
            <a:r>
              <a:rPr lang="en-US" sz="2400" dirty="0" err="1" smtClean="0">
                <a:latin typeface="+mj-lt"/>
                <a:ea typeface="+mj-ea"/>
                <a:cs typeface="+mj-cs"/>
              </a:rPr>
              <a:t>mais</a:t>
            </a:r>
            <a:r>
              <a:rPr lang="en-US" sz="2400" dirty="0" smtClean="0">
                <a:latin typeface="+mj-lt"/>
                <a:ea typeface="+mj-ea"/>
                <a:cs typeface="+mj-cs"/>
              </a:rPr>
              <a:t> </a:t>
            </a:r>
            <a:r>
              <a:rPr lang="en-US" sz="2400" dirty="0" err="1" smtClean="0">
                <a:latin typeface="+mj-lt"/>
                <a:ea typeface="+mj-ea"/>
                <a:cs typeface="+mj-cs"/>
              </a:rPr>
              <a:t>utilizadas</a:t>
            </a:r>
            <a:r>
              <a:rPr lang="en-US" sz="2400" dirty="0" smtClean="0">
                <a:latin typeface="+mj-lt"/>
                <a:ea typeface="+mj-ea"/>
                <a:cs typeface="+mj-cs"/>
              </a:rPr>
              <a:t>?</a:t>
            </a:r>
            <a:endParaRPr lang="en-US" sz="2400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3753" y="2919760"/>
            <a:ext cx="3134972" cy="740502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4125" y="4938219"/>
            <a:ext cx="1033443" cy="1033443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10616" y="838508"/>
            <a:ext cx="1258117" cy="1258117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648929" y="3337096"/>
            <a:ext cx="36670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i="1" dirty="0">
                <a:solidFill>
                  <a:srgbClr val="0A0A0A"/>
                </a:solidFill>
                <a:latin typeface="Trebuchet" charset="0"/>
              </a:rPr>
              <a:t>BDD </a:t>
            </a:r>
            <a:endParaRPr lang="pt-BR" dirty="0"/>
          </a:p>
          <a:p>
            <a:r>
              <a:rPr lang="pt-BR" b="1" dirty="0">
                <a:solidFill>
                  <a:srgbClr val="0A0A0A"/>
                </a:solidFill>
                <a:latin typeface="TrebuchetMS" charset="0"/>
              </a:rPr>
              <a:t>(</a:t>
            </a:r>
            <a:r>
              <a:rPr lang="pt-BR" b="1" dirty="0" err="1">
                <a:solidFill>
                  <a:srgbClr val="0A0A0A"/>
                </a:solidFill>
                <a:latin typeface="TrebuchetMS" charset="0"/>
              </a:rPr>
              <a:t>Behavior-Driven</a:t>
            </a:r>
            <a:r>
              <a:rPr lang="pt-BR" b="1" dirty="0">
                <a:solidFill>
                  <a:srgbClr val="0A0A0A"/>
                </a:solidFill>
                <a:latin typeface="TrebuchetMS" charset="0"/>
              </a:rPr>
              <a:t> Development)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03949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5" r="37110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732" y="182948"/>
            <a:ext cx="1065323" cy="692893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55320" y="365125"/>
            <a:ext cx="5120114" cy="169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Cucumber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O que é?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74821" y="2316480"/>
            <a:ext cx="5120113" cy="3462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Ferramenta</a:t>
            </a:r>
            <a:r>
              <a:rPr lang="en-US" dirty="0"/>
              <a:t> de testes de </a:t>
            </a:r>
            <a:r>
              <a:rPr lang="en-US" dirty="0" err="1"/>
              <a:t>aceitação</a:t>
            </a:r>
            <a:r>
              <a:rPr lang="en-US" dirty="0"/>
              <a:t>, </a:t>
            </a:r>
            <a:r>
              <a:rPr lang="en-US" dirty="0" err="1"/>
              <a:t>utilizada</a:t>
            </a:r>
            <a:r>
              <a:rPr lang="en-US" dirty="0"/>
              <a:t> para </a:t>
            </a:r>
            <a:r>
              <a:rPr lang="en-US" dirty="0" err="1"/>
              <a:t>validar</a:t>
            </a:r>
            <a:r>
              <a:rPr lang="en-US" dirty="0"/>
              <a:t> o </a:t>
            </a:r>
            <a:r>
              <a:rPr lang="en-US" dirty="0" err="1"/>
              <a:t>comportamento</a:t>
            </a:r>
            <a:r>
              <a:rPr lang="en-US" dirty="0"/>
              <a:t> do software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perspectiva</a:t>
            </a:r>
            <a:r>
              <a:rPr lang="en-US" dirty="0"/>
              <a:t> do </a:t>
            </a:r>
            <a:r>
              <a:rPr lang="en-US" dirty="0" err="1"/>
              <a:t>usuário</a:t>
            </a:r>
            <a:r>
              <a:rPr lang="en-US" dirty="0"/>
              <a:t> final</a:t>
            </a:r>
            <a:r>
              <a:rPr lang="en-US" dirty="0" smtClean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Também</a:t>
            </a:r>
            <a:r>
              <a:rPr lang="en-US" dirty="0"/>
              <a:t> serve para para </a:t>
            </a:r>
            <a:r>
              <a:rPr lang="en-US" dirty="0" err="1"/>
              <a:t>especificar</a:t>
            </a:r>
            <a:r>
              <a:rPr lang="en-US" dirty="0"/>
              <a:t> o </a:t>
            </a:r>
            <a:r>
              <a:rPr lang="en-US" dirty="0" err="1"/>
              <a:t>sistema</a:t>
            </a:r>
            <a:r>
              <a:rPr lang="en-US" dirty="0"/>
              <a:t>. </a:t>
            </a:r>
            <a:endParaRPr lang="en-US" dirty="0" smtClean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Disponível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português</a:t>
            </a:r>
            <a:r>
              <a:rPr lang="en-US" dirty="0" smtClean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documentação</a:t>
            </a:r>
            <a:r>
              <a:rPr lang="en-US" dirty="0"/>
              <a:t> </a:t>
            </a:r>
            <a:r>
              <a:rPr lang="en-US" dirty="0" err="1"/>
              <a:t>executável</a:t>
            </a:r>
            <a:r>
              <a:rPr lang="en-US" dirty="0"/>
              <a:t>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0519" y="579314"/>
            <a:ext cx="1264415" cy="126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01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5" r="37110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732" y="182948"/>
            <a:ext cx="1065323" cy="692893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55320" y="365125"/>
            <a:ext cx="5120114" cy="169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err="1" smtClean="0">
                <a:latin typeface="+mj-lt"/>
                <a:ea typeface="+mj-ea"/>
                <a:cs typeface="+mj-cs"/>
              </a:rPr>
              <a:t>Bdd</a:t>
            </a:r>
            <a:endParaRPr lang="en-US" sz="4400" dirty="0" smtClean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smtClean="0">
                <a:latin typeface="+mj-lt"/>
                <a:ea typeface="+mj-ea"/>
                <a:cs typeface="+mj-cs"/>
              </a:rPr>
              <a:t>O que </a:t>
            </a:r>
            <a:r>
              <a:rPr lang="en-US" sz="4400" dirty="0" err="1" smtClean="0">
                <a:latin typeface="+mj-lt"/>
                <a:ea typeface="+mj-ea"/>
                <a:cs typeface="+mj-cs"/>
              </a:rPr>
              <a:t>é</a:t>
            </a:r>
            <a:r>
              <a:rPr lang="en-US" sz="4400" dirty="0" smtClean="0">
                <a:latin typeface="+mj-lt"/>
                <a:ea typeface="+mj-ea"/>
                <a:cs typeface="+mj-cs"/>
              </a:rPr>
              <a:t>?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4"/>
          <a:srcRect l="9675" t="16868" r="11348" b="18073"/>
          <a:stretch/>
        </p:blipFill>
        <p:spPr>
          <a:xfrm>
            <a:off x="2912809" y="536906"/>
            <a:ext cx="2823155" cy="134923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74821" y="2316479"/>
            <a:ext cx="5147174" cy="38639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Metodologia</a:t>
            </a:r>
            <a:r>
              <a:rPr lang="en-US" dirty="0" smtClean="0"/>
              <a:t> </a:t>
            </a:r>
            <a:r>
              <a:rPr lang="en-US" dirty="0" err="1" smtClean="0"/>
              <a:t>ágil</a:t>
            </a:r>
            <a:r>
              <a:rPr lang="en-US" dirty="0" smtClean="0"/>
              <a:t> que </a:t>
            </a:r>
            <a:r>
              <a:rPr lang="en-US" dirty="0" err="1" smtClean="0"/>
              <a:t>melhora</a:t>
            </a:r>
            <a:r>
              <a:rPr lang="en-US" dirty="0" smtClean="0"/>
              <a:t> a </a:t>
            </a:r>
            <a:r>
              <a:rPr lang="en-US" dirty="0" err="1" smtClean="0"/>
              <a:t>comunicação</a:t>
            </a:r>
            <a:r>
              <a:rPr lang="en-US" dirty="0" smtClean="0"/>
              <a:t> entre as </a:t>
            </a:r>
            <a:r>
              <a:rPr lang="en-US" dirty="0" err="1" smtClean="0"/>
              <a:t>equipes</a:t>
            </a:r>
            <a:r>
              <a:rPr lang="en-US" dirty="0" smtClean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utilizado</a:t>
            </a:r>
            <a:r>
              <a:rPr lang="en-US" dirty="0" smtClean="0"/>
              <a:t> para </a:t>
            </a:r>
            <a:r>
              <a:rPr lang="en-US" dirty="0" err="1" smtClean="0"/>
              <a:t>criar</a:t>
            </a:r>
            <a:r>
              <a:rPr lang="en-US" dirty="0" smtClean="0"/>
              <a:t> testes e </a:t>
            </a:r>
            <a:r>
              <a:rPr lang="en-US" dirty="0" err="1" smtClean="0"/>
              <a:t>interagir</a:t>
            </a:r>
            <a:r>
              <a:rPr lang="en-US" dirty="0" smtClean="0"/>
              <a:t> </a:t>
            </a:r>
            <a:r>
              <a:rPr lang="en-US" dirty="0" err="1" smtClean="0"/>
              <a:t>regras</a:t>
            </a:r>
            <a:r>
              <a:rPr lang="en-US" dirty="0" smtClean="0"/>
              <a:t> de </a:t>
            </a:r>
            <a:r>
              <a:rPr lang="en-US" dirty="0" err="1" smtClean="0"/>
              <a:t>negócio</a:t>
            </a:r>
            <a:r>
              <a:rPr lang="en-US" dirty="0" smtClean="0"/>
              <a:t> com a </a:t>
            </a:r>
            <a:r>
              <a:rPr lang="en-US" dirty="0" err="1" smtClean="0"/>
              <a:t>linguagem</a:t>
            </a:r>
            <a:r>
              <a:rPr lang="en-US" dirty="0" smtClean="0"/>
              <a:t> de </a:t>
            </a:r>
            <a:r>
              <a:rPr lang="en-US" dirty="0" err="1" smtClean="0"/>
              <a:t>programação</a:t>
            </a:r>
            <a:r>
              <a:rPr lang="en-US" dirty="0" smtClean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Focada</a:t>
            </a:r>
            <a:r>
              <a:rPr lang="en-US" dirty="0" smtClean="0"/>
              <a:t> no </a:t>
            </a:r>
            <a:r>
              <a:rPr lang="en-US" dirty="0" err="1" smtClean="0"/>
              <a:t>comportamento</a:t>
            </a:r>
            <a:r>
              <a:rPr lang="en-US" dirty="0" smtClean="0"/>
              <a:t> do software.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criada</a:t>
            </a:r>
            <a:r>
              <a:rPr lang="en-US" dirty="0" smtClean="0"/>
              <a:t> para o teste, mas para o valor do </a:t>
            </a:r>
            <a:r>
              <a:rPr lang="en-US" dirty="0" err="1" smtClean="0"/>
              <a:t>negócio</a:t>
            </a:r>
            <a:r>
              <a:rPr lang="en-US" dirty="0" smtClean="0"/>
              <a:t> e </a:t>
            </a:r>
            <a:r>
              <a:rPr lang="en-US" dirty="0" err="1" smtClean="0"/>
              <a:t>documentação</a:t>
            </a:r>
            <a:r>
              <a:rPr lang="en-US" dirty="0" smtClean="0"/>
              <a:t>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Representa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critérios</a:t>
            </a:r>
            <a:r>
              <a:rPr lang="en-US" dirty="0" smtClean="0"/>
              <a:t> de </a:t>
            </a:r>
            <a:r>
              <a:rPr lang="en-US" dirty="0" err="1" smtClean="0"/>
              <a:t>aceite</a:t>
            </a:r>
            <a:r>
              <a:rPr lang="en-US" dirty="0" smtClean="0"/>
              <a:t> de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funcionalidade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550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0" r="4475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9" name="Straight Connector 1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>
            <a:solidFill>
              <a:srgbClr val="3F56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/>
          <p:cNvSpPr txBox="1"/>
          <p:nvPr/>
        </p:nvSpPr>
        <p:spPr>
          <a:xfrm>
            <a:off x="4965430" y="629268"/>
            <a:ext cx="6586491" cy="128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dirty="0" smtClean="0">
                <a:latin typeface="+mj-lt"/>
                <a:ea typeface="+mj-ea"/>
                <a:cs typeface="+mj-cs"/>
              </a:rPr>
              <a:t>Cucumber / BDD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dirty="0">
                <a:latin typeface="+mj-lt"/>
                <a:ea typeface="+mj-ea"/>
                <a:cs typeface="+mj-cs"/>
              </a:rPr>
              <a:t>Quem utiliza?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4965431" y="2438400"/>
            <a:ext cx="658648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Casos de Sucesso: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HP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PayPal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Walmart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Spotify</a:t>
            </a:r>
          </a:p>
        </p:txBody>
      </p:sp>
      <p:pic>
        <p:nvPicPr>
          <p:cNvPr id="2049" name="Picture 1" descr="age6image176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75" y="471487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age6image226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591" y="5715000"/>
            <a:ext cx="32766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age6image192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913" y="3769135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ge6image209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5507" y="2506458"/>
            <a:ext cx="295275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85" y="6032905"/>
            <a:ext cx="1065323" cy="69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16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76801" y="1690688"/>
            <a:ext cx="7316944" cy="5167312"/>
          </a:xfrm>
          <a:custGeom>
            <a:avLst/>
            <a:gdLst>
              <a:gd name="connsiteX0" fmla="*/ 0 w 7316944"/>
              <a:gd name="connsiteY0" fmla="*/ 0 h 5167312"/>
              <a:gd name="connsiteX1" fmla="*/ 7316944 w 7316944"/>
              <a:gd name="connsiteY1" fmla="*/ 0 h 5167312"/>
              <a:gd name="connsiteX2" fmla="*/ 7316944 w 7316944"/>
              <a:gd name="connsiteY2" fmla="*/ 5167312 h 5167312"/>
              <a:gd name="connsiteX3" fmla="*/ 472697 w 7316944"/>
              <a:gd name="connsiteY3" fmla="*/ 5167312 h 5167312"/>
              <a:gd name="connsiteX4" fmla="*/ 2866576 w 7316944"/>
              <a:gd name="connsiteY4" fmla="*/ 952 h 5167312"/>
              <a:gd name="connsiteX5" fmla="*/ 0 w 731694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16944" h="5167312">
                <a:moveTo>
                  <a:pt x="0" y="0"/>
                </a:moveTo>
                <a:lnTo>
                  <a:pt x="7316944" y="0"/>
                </a:lnTo>
                <a:lnTo>
                  <a:pt x="7316944" y="5167312"/>
                </a:lnTo>
                <a:lnTo>
                  <a:pt x="472697" y="5167312"/>
                </a:lnTo>
                <a:lnTo>
                  <a:pt x="2866576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78777" y="1690689"/>
            <a:ext cx="7113224" cy="5166836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31" name="Freeform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746" y="1691164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4204" y="5879516"/>
            <a:ext cx="1339191" cy="871019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4" name="CaixaDeTexto 3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>
                <a:latin typeface="+mj-lt"/>
                <a:ea typeface="+mj-ea"/>
                <a:cs typeface="+mj-cs"/>
              </a:rPr>
              <a:t>Cucumber / BDD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 err="1" smtClean="0">
                <a:latin typeface="+mj-lt"/>
                <a:ea typeface="+mj-ea"/>
                <a:cs typeface="+mj-cs"/>
              </a:rPr>
              <a:t>Porque</a:t>
            </a:r>
            <a:r>
              <a:rPr lang="en-US" sz="4100" dirty="0" smtClean="0">
                <a:latin typeface="+mj-lt"/>
                <a:ea typeface="+mj-ea"/>
                <a:cs typeface="+mj-cs"/>
              </a:rPr>
              <a:t> </a:t>
            </a:r>
            <a:r>
              <a:rPr lang="en-US" sz="4100" dirty="0" err="1">
                <a:latin typeface="+mj-lt"/>
                <a:ea typeface="+mj-ea"/>
                <a:cs typeface="+mj-cs"/>
              </a:rPr>
              <a:t>utilizar</a:t>
            </a:r>
            <a:r>
              <a:rPr lang="en-US" sz="4100" dirty="0"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838200" y="2015406"/>
            <a:ext cx="5097779" cy="406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Estimula a conversa com o PO, para entender melhor os requisitos do sistema.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Documentação sempre atualizada em relação ao sistema.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Documentação viva. Referência sobre o comportamento do sistema.</a:t>
            </a:r>
          </a:p>
        </p:txBody>
      </p:sp>
    </p:spTree>
    <p:extLst>
      <p:ext uri="{BB962C8B-B14F-4D97-AF65-F5344CB8AC3E}">
        <p14:creationId xmlns:p14="http://schemas.microsoft.com/office/powerpoint/2010/main" val="1305946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76801" y="1690688"/>
            <a:ext cx="7316944" cy="5167312"/>
          </a:xfrm>
          <a:custGeom>
            <a:avLst/>
            <a:gdLst>
              <a:gd name="connsiteX0" fmla="*/ 0 w 7316944"/>
              <a:gd name="connsiteY0" fmla="*/ 0 h 5167312"/>
              <a:gd name="connsiteX1" fmla="*/ 7316944 w 7316944"/>
              <a:gd name="connsiteY1" fmla="*/ 0 h 5167312"/>
              <a:gd name="connsiteX2" fmla="*/ 7316944 w 7316944"/>
              <a:gd name="connsiteY2" fmla="*/ 5167312 h 5167312"/>
              <a:gd name="connsiteX3" fmla="*/ 472697 w 7316944"/>
              <a:gd name="connsiteY3" fmla="*/ 5167312 h 5167312"/>
              <a:gd name="connsiteX4" fmla="*/ 2866576 w 7316944"/>
              <a:gd name="connsiteY4" fmla="*/ 952 h 5167312"/>
              <a:gd name="connsiteX5" fmla="*/ 0 w 731694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16944" h="5167312">
                <a:moveTo>
                  <a:pt x="0" y="0"/>
                </a:moveTo>
                <a:lnTo>
                  <a:pt x="7316944" y="0"/>
                </a:lnTo>
                <a:lnTo>
                  <a:pt x="7316944" y="5167312"/>
                </a:lnTo>
                <a:lnTo>
                  <a:pt x="472697" y="5167312"/>
                </a:lnTo>
                <a:lnTo>
                  <a:pt x="2866576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78777" y="1690689"/>
            <a:ext cx="7113224" cy="5166836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31" name="Freeform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746" y="1691164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4204" y="5879516"/>
            <a:ext cx="1339191" cy="871019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4" name="CaixaDeTexto 3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>
                <a:latin typeface="+mj-lt"/>
                <a:ea typeface="+mj-ea"/>
                <a:cs typeface="+mj-cs"/>
              </a:rPr>
              <a:t>Cucumber / BDD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 err="1" smtClean="0">
                <a:latin typeface="+mj-lt"/>
                <a:ea typeface="+mj-ea"/>
                <a:cs typeface="+mj-cs"/>
              </a:rPr>
              <a:t>Visão</a:t>
            </a:r>
            <a:endParaRPr lang="en-US" sz="4100" dirty="0">
              <a:latin typeface="+mj-lt"/>
              <a:ea typeface="+mj-ea"/>
              <a:cs typeface="+mj-cs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838200" y="2015406"/>
            <a:ext cx="5097779" cy="406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A </a:t>
            </a:r>
            <a:r>
              <a:rPr lang="en-US" sz="2000" dirty="0" err="1" smtClean="0">
                <a:solidFill>
                  <a:schemeClr val="bg1"/>
                </a:solidFill>
              </a:rPr>
              <a:t>especificação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funcional</a:t>
            </a:r>
            <a:r>
              <a:rPr lang="en-US" sz="2000" dirty="0" smtClean="0">
                <a:solidFill>
                  <a:schemeClr val="bg1"/>
                </a:solidFill>
              </a:rPr>
              <a:t> com o Cucumber </a:t>
            </a:r>
            <a:r>
              <a:rPr lang="en-US" sz="2000" dirty="0" err="1" smtClean="0">
                <a:solidFill>
                  <a:schemeClr val="bg1"/>
                </a:solidFill>
              </a:rPr>
              <a:t>baseado</a:t>
            </a:r>
            <a:r>
              <a:rPr lang="en-US" sz="2000" dirty="0" smtClean="0">
                <a:solidFill>
                  <a:schemeClr val="bg1"/>
                </a:solidFill>
              </a:rPr>
              <a:t> no BDD </a:t>
            </a:r>
            <a:r>
              <a:rPr lang="en-US" sz="2000" dirty="0" err="1" smtClean="0">
                <a:solidFill>
                  <a:schemeClr val="bg1"/>
                </a:solidFill>
              </a:rPr>
              <a:t>temos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algumas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palavras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reservadas</a:t>
            </a:r>
            <a:r>
              <a:rPr lang="en-US" sz="2000" dirty="0" smtClean="0">
                <a:solidFill>
                  <a:schemeClr val="bg1"/>
                </a:solidFill>
              </a:rPr>
              <a:t>, </a:t>
            </a:r>
            <a:r>
              <a:rPr lang="en-US" sz="2000" dirty="0" err="1" smtClean="0">
                <a:solidFill>
                  <a:schemeClr val="bg1"/>
                </a:solidFill>
              </a:rPr>
              <a:t>visando</a:t>
            </a:r>
            <a:r>
              <a:rPr lang="en-US" sz="2000" dirty="0" smtClean="0">
                <a:solidFill>
                  <a:schemeClr val="bg1"/>
                </a:solidFill>
              </a:rPr>
              <a:t> teste e </a:t>
            </a:r>
            <a:r>
              <a:rPr lang="en-US" sz="2000" dirty="0" err="1" smtClean="0">
                <a:solidFill>
                  <a:schemeClr val="bg1"/>
                </a:solidFill>
              </a:rPr>
              <a:t>documentação</a:t>
            </a:r>
            <a:r>
              <a:rPr lang="en-US" sz="2000" dirty="0" smtClean="0">
                <a:solidFill>
                  <a:schemeClr val="bg1"/>
                </a:solidFill>
              </a:rPr>
              <a:t>: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025" name="Picture 1" descr="age15image404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493" y="3205908"/>
            <a:ext cx="3580564" cy="319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8185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145</TotalTime>
  <Words>515</Words>
  <Application>Microsoft Macintosh PowerPoint</Application>
  <PresentationFormat>Widescreen</PresentationFormat>
  <Paragraphs>101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1" baseType="lpstr">
      <vt:lpstr>Butler UltraLight</vt:lpstr>
      <vt:lpstr>Calibri</vt:lpstr>
      <vt:lpstr>Calibri Light</vt:lpstr>
      <vt:lpstr>Trebuchet</vt:lpstr>
      <vt:lpstr>TrebuchetMS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Jenkins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NUNES MIRA</dc:creator>
  <cp:lastModifiedBy>FELIPE NUNES MIRA</cp:lastModifiedBy>
  <cp:revision>15</cp:revision>
  <dcterms:created xsi:type="dcterms:W3CDTF">2017-09-13T01:00:53Z</dcterms:created>
  <dcterms:modified xsi:type="dcterms:W3CDTF">2017-09-13T03:26:27Z</dcterms:modified>
</cp:coreProperties>
</file>

<file path=docProps/thumbnail.jpeg>
</file>